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FF5"/>
    <a:srgbClr val="94C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889" y="-15806"/>
            <a:ext cx="9628294" cy="1283321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125" y="4488464"/>
            <a:ext cx="6118055" cy="3073097"/>
          </a:xfrm>
        </p:spPr>
        <p:txBody>
          <a:bodyPr anchor="b">
            <a:noAutofit/>
          </a:bodyPr>
          <a:lstStyle>
            <a:lvl1pPr algn="r">
              <a:defRPr sz="567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125" y="7561558"/>
            <a:ext cx="6118055" cy="2047545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76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137920"/>
            <a:ext cx="6665100" cy="6353387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8344747"/>
            <a:ext cx="6665100" cy="29324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1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629" y="1137920"/>
            <a:ext cx="6375791" cy="5642187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6128" y="6780107"/>
            <a:ext cx="5690794" cy="711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8" y="8344747"/>
            <a:ext cx="6665101" cy="29324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06847" y="1475372"/>
            <a:ext cx="480185" cy="1091582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5084" y="5388238"/>
            <a:ext cx="480185" cy="1091582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844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8" y="3606377"/>
            <a:ext cx="6665101" cy="4844859"/>
          </a:xfrm>
        </p:spPr>
        <p:txBody>
          <a:bodyPr anchor="b">
            <a:normAutofit/>
          </a:bodyPr>
          <a:lstStyle>
            <a:lvl1pPr algn="l">
              <a:defRPr sz="462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8" y="8451236"/>
            <a:ext cx="6665101" cy="2825973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87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629" y="1137920"/>
            <a:ext cx="6375791" cy="5642187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77" y="7491306"/>
            <a:ext cx="6665102" cy="95993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8" y="8451236"/>
            <a:ext cx="6665101" cy="2825973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06847" y="1475372"/>
            <a:ext cx="480185" cy="1091582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5084" y="5388238"/>
            <a:ext cx="480185" cy="1091582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30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41" y="1137920"/>
            <a:ext cx="6658538" cy="5642187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77" y="7491306"/>
            <a:ext cx="6665102" cy="95993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accent1"/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8" y="8451236"/>
            <a:ext cx="6665101" cy="2825973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294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0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6177" y="1137921"/>
            <a:ext cx="1027753" cy="9802709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79" y="1137921"/>
            <a:ext cx="5454777" cy="980270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32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3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8" y="5041621"/>
            <a:ext cx="6665101" cy="3409618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8" y="8451236"/>
            <a:ext cx="6665101" cy="1606080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7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137920"/>
            <a:ext cx="6665100" cy="246549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1" y="4033099"/>
            <a:ext cx="3242514" cy="7244108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2664" y="4033102"/>
            <a:ext cx="3242516" cy="7244110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33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1137920"/>
            <a:ext cx="6665099" cy="246549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9" y="4033835"/>
            <a:ext cx="3245206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79" y="5109527"/>
            <a:ext cx="3245206" cy="6167685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59972" y="4033835"/>
            <a:ext cx="3245206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59972" y="5109527"/>
            <a:ext cx="3245206" cy="6167685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1137920"/>
            <a:ext cx="6665100" cy="246549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01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01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797394"/>
            <a:ext cx="2929691" cy="238647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839" y="961194"/>
            <a:ext cx="3555339" cy="1031601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79" y="5183863"/>
            <a:ext cx="2929691" cy="4824305"/>
          </a:xfrm>
        </p:spPr>
        <p:txBody>
          <a:bodyPr>
            <a:normAutofit/>
          </a:bodyPr>
          <a:lstStyle>
            <a:lvl1pPr marL="0" indent="0">
              <a:buNone/>
              <a:defRPr sz="147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64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8961120"/>
            <a:ext cx="6665100" cy="1057911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0079" y="1137920"/>
            <a:ext cx="6665100" cy="7178674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79" y="10019031"/>
            <a:ext cx="6665100" cy="1258178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81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890" y="-15806"/>
            <a:ext cx="9628295" cy="1283321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79" y="1137920"/>
            <a:ext cx="6665099" cy="2465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79" y="4033102"/>
            <a:ext cx="6665100" cy="7244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75521" y="11277212"/>
            <a:ext cx="718339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60B1A-93B1-41FE-8087-A85EE68E28CC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79" y="11277212"/>
            <a:ext cx="4854122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6910" y="11277212"/>
            <a:ext cx="538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accent1"/>
                </a:solidFill>
              </a:defRPr>
            </a:lvl1pPr>
          </a:lstStyle>
          <a:p>
            <a:fld id="{D940D95F-B78A-4395-8041-6E2B51CD4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91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80060" rtl="0" eaLnBrk="1" latinLnBrk="0" hangingPunct="1">
        <a:spcBef>
          <a:spcPct val="0"/>
        </a:spcBef>
        <a:buNone/>
        <a:defRPr sz="378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45" indent="-360045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portail.berger-levrault.fr/MairieEstrablin38780/accue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C9480AD-38F6-B9F6-C6CF-E5F87D0DF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02" y="2976783"/>
            <a:ext cx="6882981" cy="39993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8ACD5B6-6359-8007-9868-1D17A39C65FE}"/>
              </a:ext>
            </a:extLst>
          </p:cNvPr>
          <p:cNvSpPr txBox="1"/>
          <p:nvPr/>
        </p:nvSpPr>
        <p:spPr>
          <a:xfrm>
            <a:off x="1163975" y="1495083"/>
            <a:ext cx="7012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Accueil de loisirs multisite</a:t>
            </a:r>
          </a:p>
          <a:p>
            <a:pPr algn="ctr"/>
            <a:r>
              <a:rPr lang="fr-FR" sz="4800" b="1" dirty="0">
                <a:solidFill>
                  <a:srgbClr val="00B0F0"/>
                </a:solidFill>
                <a:latin typeface="Berlin Sans FB" panose="020E0602020502020306" pitchFamily="34" charset="0"/>
              </a:rPr>
              <a:t>Gémens Estrablin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140D51-E433-1590-6507-0B9DB8DD2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02" y="124052"/>
            <a:ext cx="6255163" cy="84724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F5E01E9-E65C-2840-0229-6C19C42B952A}"/>
              </a:ext>
            </a:extLst>
          </p:cNvPr>
          <p:cNvSpPr txBox="1"/>
          <p:nvPr/>
        </p:nvSpPr>
        <p:spPr>
          <a:xfrm rot="5400000">
            <a:off x="-3480374" y="6288651"/>
            <a:ext cx="92886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wordArtVert" wrap="square">
            <a:spAutoFit/>
          </a:bodyPr>
          <a:lstStyle/>
          <a:p>
            <a:r>
              <a:rPr lang="fr-FR" sz="6000" b="1" kern="10" dirty="0">
                <a:ln w="38100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rlin Sans FB Demi"/>
              </a:rPr>
              <a:t>PROGRAMME</a:t>
            </a:r>
            <a:endParaRPr lang="fr-FR" sz="6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D37EC48-A8D5-9B61-FC4C-03F9F329A336}"/>
              </a:ext>
            </a:extLst>
          </p:cNvPr>
          <p:cNvSpPr txBox="1"/>
          <p:nvPr/>
        </p:nvSpPr>
        <p:spPr>
          <a:xfrm>
            <a:off x="2710347" y="7357266"/>
            <a:ext cx="4826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b="1" dirty="0">
                <a:solidFill>
                  <a:srgbClr val="CC0099"/>
                </a:solidFill>
                <a:latin typeface="Berlin Sans FB" panose="020E0602020502020306" pitchFamily="34" charset="0"/>
              </a:rPr>
              <a:t>AOUT</a:t>
            </a: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2024</a:t>
            </a:r>
            <a:endParaRPr lang="fr-FR" sz="2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529B83B-8CE0-F59B-6E4B-68C1C6D49B26}"/>
              </a:ext>
            </a:extLst>
          </p:cNvPr>
          <p:cNvSpPr txBox="1"/>
          <p:nvPr/>
        </p:nvSpPr>
        <p:spPr>
          <a:xfrm>
            <a:off x="1501334" y="9898823"/>
            <a:ext cx="725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GEMENS « ANDRE BOUCHER » : enfants de 3 à 10 ans</a:t>
            </a: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16" name="Text Box 115">
            <a:extLst>
              <a:ext uri="{FF2B5EF4-FFF2-40B4-BE49-F238E27FC236}">
                <a16:creationId xmlns:a16="http://schemas.microsoft.com/office/drawing/2014/main" id="{367D6935-FA4B-4FF4-0E78-AB74B6205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029" y="8395900"/>
            <a:ext cx="5919666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3600" b="1" dirty="0">
                <a:solidFill>
                  <a:srgbClr val="00B0F0"/>
                </a:solidFill>
                <a:latin typeface="Berlin Sans FB" panose="020E0602020502020306" pitchFamily="34" charset="0"/>
                <a:ea typeface="Calibri"/>
                <a:cs typeface="Times New Roman"/>
              </a:rPr>
              <a:t>du 5 Aout au 9 Août et du 19 aout au 29 aout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3EE0767-9B21-62C8-3E00-55F6F2D879D1}"/>
              </a:ext>
            </a:extLst>
          </p:cNvPr>
          <p:cNvSpPr txBox="1"/>
          <p:nvPr/>
        </p:nvSpPr>
        <p:spPr>
          <a:xfrm>
            <a:off x="2469011" y="11253285"/>
            <a:ext cx="7132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Service Enfance Jeunesse</a:t>
            </a:r>
          </a:p>
          <a:p>
            <a:r>
              <a:rPr lang="fr-FR" sz="1400" b="1" dirty="0"/>
              <a:t>ALSH « Gémens » : </a:t>
            </a:r>
            <a:r>
              <a:rPr lang="fr-FR" sz="1400" dirty="0"/>
              <a:t>04 74 57 60 89   </a:t>
            </a:r>
            <a:r>
              <a:rPr lang="fr-FR" sz="1400" b="1" dirty="0"/>
              <a:t>Mairie d’Estrablin : </a:t>
            </a:r>
            <a:r>
              <a:rPr lang="fr-FR" sz="1400" dirty="0"/>
              <a:t>04 74 59 44 00  </a:t>
            </a:r>
          </a:p>
          <a:p>
            <a:r>
              <a:rPr lang="fr-FR" sz="1400" b="1" dirty="0"/>
              <a:t>Mail : </a:t>
            </a:r>
            <a:r>
              <a:rPr lang="fr-FR" sz="1400" dirty="0"/>
              <a:t>gemens@estrablin.fr</a:t>
            </a:r>
          </a:p>
          <a:p>
            <a:r>
              <a:rPr lang="fr-FR" sz="1400" b="1" dirty="0"/>
              <a:t>Portail Famille : </a:t>
            </a:r>
            <a:r>
              <a:rPr lang="fr-FR" sz="140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https://portail.berger-levrault.fr/MairieEstrablin38780/accueil</a:t>
            </a:r>
            <a:endParaRPr lang="fr-FR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" name="Picture 2" descr="motion.jpg">
            <a:extLst>
              <a:ext uri="{FF2B5EF4-FFF2-40B4-BE49-F238E27FC236}">
                <a16:creationId xmlns:a16="http://schemas.microsoft.com/office/drawing/2014/main" id="{D7C3148C-8A62-D513-B74A-61E440FC0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 b="-79"/>
          <a:stretch>
            <a:fillRect/>
          </a:stretch>
        </p:blipFill>
        <p:spPr bwMode="auto">
          <a:xfrm>
            <a:off x="727349" y="10988101"/>
            <a:ext cx="1443680" cy="156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Une image contenant texte, Graphique, logo, Police&#10;&#10;Description générée automatiquement">
            <a:extLst>
              <a:ext uri="{FF2B5EF4-FFF2-40B4-BE49-F238E27FC236}">
                <a16:creationId xmlns:a16="http://schemas.microsoft.com/office/drawing/2014/main" id="{B57F8CB1-85FC-B6F1-D8D7-B80CE2215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09" y="-56554"/>
            <a:ext cx="1861113" cy="168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tion.jpg">
            <a:extLst>
              <a:ext uri="{FF2B5EF4-FFF2-40B4-BE49-F238E27FC236}">
                <a16:creationId xmlns:a16="http://schemas.microsoft.com/office/drawing/2014/main" id="{726F8CC0-52AA-80BE-EE54-A0B79C03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 b="-79"/>
          <a:stretch>
            <a:fillRect/>
          </a:stretch>
        </p:blipFill>
        <p:spPr bwMode="auto">
          <a:xfrm>
            <a:off x="432823" y="357554"/>
            <a:ext cx="1695536" cy="17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15D9B0-E92C-165E-E20B-F6D3C5381D86}"/>
              </a:ext>
            </a:extLst>
          </p:cNvPr>
          <p:cNvSpPr txBox="1">
            <a:spLocks/>
          </p:cNvSpPr>
          <p:nvPr/>
        </p:nvSpPr>
        <p:spPr>
          <a:xfrm>
            <a:off x="2128359" y="358046"/>
            <a:ext cx="64089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1913"/>
            <a:r>
              <a:rPr lang="fr-FR" sz="3600" b="1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  <a:t>Gémens</a:t>
            </a:r>
            <a:endParaRPr lang="fr-FR" sz="4800" b="1" dirty="0">
              <a:solidFill>
                <a:srgbClr val="00B0F0"/>
              </a:solidFill>
              <a:latin typeface="Bahnschrift Light SemiCondensed" panose="020B0502040204020203" pitchFamily="34" charset="0"/>
            </a:endParaRPr>
          </a:p>
          <a:p>
            <a:pPr defTabSz="1221913"/>
            <a:r>
              <a:rPr lang="fr-FR" sz="400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  <a:t>Accueil de loisirs multisite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1A9FB7-7350-3B7D-7CE9-2037FEDFB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86" y="183105"/>
            <a:ext cx="5324099" cy="71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9DE06B4-8ADD-C6ED-81B9-117A82F9E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77845"/>
              </p:ext>
            </p:extLst>
          </p:nvPr>
        </p:nvGraphicFramePr>
        <p:xfrm>
          <a:off x="2128359" y="2056814"/>
          <a:ext cx="6408969" cy="7080167"/>
        </p:xfrm>
        <a:graphic>
          <a:graphicData uri="http://schemas.openxmlformats.org/drawingml/2006/table">
            <a:tbl>
              <a:tblPr/>
              <a:tblGrid>
                <a:gridCol w="6408969">
                  <a:extLst>
                    <a:ext uri="{9D8B030D-6E8A-4147-A177-3AD203B41FA5}">
                      <a16:colId xmlns:a16="http://schemas.microsoft.com/office/drawing/2014/main" val="286519675"/>
                    </a:ext>
                  </a:extLst>
                </a:gridCol>
              </a:tblGrid>
              <a:tr h="182686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2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AOUT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5 AU 9 ET DU 19 AU 29 AOUT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sommes fermés la semaine du 12 au 16 Août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SEUL LIEU D’ACCUEIL : GEMENS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ANDRE BOUCHER »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Enfants de 3 à 10 ans</a:t>
                      </a:r>
                      <a:endParaRPr lang="fr-FR" sz="24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89" marR="13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155122"/>
                  </a:ext>
                </a:extLst>
              </a:tr>
              <a:tr h="318913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L’accueil de loisirs est ouvert du lundi au vendredi </a:t>
                      </a:r>
                      <a:endParaRPr lang="fr-FR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Horaires d’accueil </a:t>
                      </a:r>
                      <a:r>
                        <a:rPr lang="fr-FR" sz="1800" b="1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7h30/9h00 à 16h30/18h30</a:t>
                      </a:r>
                      <a:r>
                        <a:rPr lang="fr-FR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lang="fr-FR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89" marR="1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37056"/>
                  </a:ext>
                </a:extLst>
              </a:tr>
              <a:tr h="113453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fr-FR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fr-FR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CENTRE ACCUEIL GEMENS</a:t>
                      </a:r>
                      <a:endParaRPr lang="fr-FR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Contact : 04 74 57 60 89 </a:t>
                      </a:r>
                      <a:endParaRPr lang="fr-FR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(aux heures d’ouvertures)</a:t>
                      </a:r>
                      <a:endParaRPr lang="fr-FR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489" marR="13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286191"/>
                  </a:ext>
                </a:extLst>
              </a:tr>
              <a:tr h="50098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fr-FR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Contact Gémens en Mairie d’Estrablin : 04 74 59 44 00 * 04 74 59 44 82 ou 88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489" marR="13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9613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88347295-37A1-716F-4C30-AFC77E9EAC04}"/>
              </a:ext>
            </a:extLst>
          </p:cNvPr>
          <p:cNvSpPr txBox="1"/>
          <p:nvPr/>
        </p:nvSpPr>
        <p:spPr>
          <a:xfrm>
            <a:off x="672175" y="2817934"/>
            <a:ext cx="1015663" cy="873515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chemeClr val="accent1"/>
              </a:gs>
              <a:gs pos="7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</p:spPr>
        <p:txBody>
          <a:bodyPr vert="vert" wrap="square" lIns="0" tIns="108000" anchor="b" anchorCtr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0" b="1" kern="10" dirty="0">
                <a:ln w="38100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rlin Sans FB Demi"/>
              </a:rPr>
              <a:t>Information aux parents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D5D2358-A5C1-166A-ECB7-2E128D42369B}"/>
              </a:ext>
            </a:extLst>
          </p:cNvPr>
          <p:cNvSpPr txBox="1"/>
          <p:nvPr/>
        </p:nvSpPr>
        <p:spPr>
          <a:xfrm>
            <a:off x="3837909" y="9802460"/>
            <a:ext cx="5091116" cy="1723549"/>
          </a:xfrm>
          <a:prstGeom prst="rect">
            <a:avLst/>
          </a:prstGeom>
          <a:solidFill>
            <a:srgbClr val="FFC000"/>
          </a:solidFill>
        </p:spPr>
        <p:txBody>
          <a:bodyPr wrap="square" numCol="2" rtlCol="0">
            <a:spAutoFit/>
          </a:bodyPr>
          <a:lstStyle/>
          <a:p>
            <a:pPr marL="144000" algn="ctr" defTabSz="914400">
              <a:defRPr/>
            </a:pPr>
            <a:r>
              <a:rPr lang="fr-FR" sz="1400" b="1" dirty="0"/>
              <a:t>Je viens tous les jours au centre avec un petit sac à dos qui contient :</a:t>
            </a:r>
          </a:p>
          <a:p>
            <a:pPr marL="144000" algn="ctr" defTabSz="914400">
              <a:defRPr/>
            </a:pPr>
            <a:endParaRPr lang="fr-FR" sz="800" b="1" dirty="0"/>
          </a:p>
          <a:p>
            <a:pPr marL="486900" indent="-342900" algn="ctr" defTabSz="914400">
              <a:buFontTx/>
              <a:buChar char="-"/>
              <a:defRPr/>
            </a:pPr>
            <a:r>
              <a:rPr lang="fr-FR" sz="1400" dirty="0"/>
              <a:t>Ma gourde</a:t>
            </a:r>
          </a:p>
          <a:p>
            <a:pPr marL="486900" indent="-342900" algn="ctr" defTabSz="914400">
              <a:buFontTx/>
              <a:buChar char="-"/>
              <a:defRPr/>
            </a:pPr>
            <a:r>
              <a:rPr lang="fr-FR" sz="1400" dirty="0"/>
              <a:t>Ma casquette</a:t>
            </a:r>
          </a:p>
          <a:p>
            <a:pPr marL="486900" indent="-342900" algn="ctr" defTabSz="914400">
              <a:buFontTx/>
              <a:buChar char="-"/>
              <a:defRPr/>
            </a:pPr>
            <a:r>
              <a:rPr lang="fr-FR" sz="1400" dirty="0"/>
              <a:t>Mon maillot de bain</a:t>
            </a:r>
          </a:p>
          <a:p>
            <a:pPr marL="486900" indent="-342900" algn="ctr" defTabSz="914400">
              <a:buFontTx/>
              <a:buChar char="-"/>
              <a:defRPr/>
            </a:pPr>
            <a:r>
              <a:rPr lang="fr-FR" sz="1400" dirty="0"/>
              <a:t>Une serviette</a:t>
            </a:r>
          </a:p>
          <a:p>
            <a:pPr marL="486900" indent="-342900" algn="ctr" defTabSz="914400">
              <a:buFontTx/>
              <a:buChar char="-"/>
              <a:defRPr/>
            </a:pPr>
            <a:r>
              <a:rPr lang="fr-FR" sz="1400" dirty="0"/>
              <a:t>Des chaussures d’eau </a:t>
            </a:r>
          </a:p>
          <a:p>
            <a:pPr marL="486900" indent="-342900" algn="ctr" defTabSz="914400">
              <a:buFontTx/>
              <a:buChar char="-"/>
              <a:defRPr/>
            </a:pPr>
            <a:r>
              <a:rPr lang="fr-FR" sz="1400" dirty="0"/>
              <a:t>Des vêtements de rechange</a:t>
            </a:r>
          </a:p>
          <a:p>
            <a:pPr marL="486900" indent="-342900" algn="ctr" defTabSz="914400">
              <a:buFontTx/>
              <a:buChar char="-"/>
              <a:defRPr/>
            </a:pPr>
            <a:endParaRPr lang="fr-FR" sz="1400" b="1" dirty="0"/>
          </a:p>
          <a:p>
            <a:pPr marL="144000" algn="ctr" defTabSz="914400">
              <a:defRPr/>
            </a:pPr>
            <a:r>
              <a:rPr lang="fr-FR" sz="1400" b="1" dirty="0"/>
              <a:t>Et bien sûr, j’ai une tenue adaptée aux activités (chaussures fermées…)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E244854-C0B7-85E4-6B4F-7A4D660A5AE0}"/>
              </a:ext>
            </a:extLst>
          </p:cNvPr>
          <p:cNvSpPr txBox="1"/>
          <p:nvPr/>
        </p:nvSpPr>
        <p:spPr>
          <a:xfrm>
            <a:off x="1888195" y="10110238"/>
            <a:ext cx="2193931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" panose="020E0602020502020306" pitchFamily="34" charset="0"/>
              </a:rPr>
              <a:t>MATÉRIEL</a:t>
            </a:r>
          </a:p>
          <a:p>
            <a:pPr algn="ctr"/>
            <a:r>
              <a:rPr lang="fr-FR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" panose="020E0602020502020306" pitchFamily="34" charset="0"/>
              </a:rPr>
              <a:t>à prévoir !!</a:t>
            </a:r>
            <a:endParaRPr lang="fr-FR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4F77D9D-3B60-1468-EA8E-B7D7411D6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806" y="4902406"/>
            <a:ext cx="4231035" cy="25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1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3F4B6DE-31A5-138E-34F8-590A5939D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47539"/>
              </p:ext>
            </p:extLst>
          </p:nvPr>
        </p:nvGraphicFramePr>
        <p:xfrm>
          <a:off x="276957" y="1248507"/>
          <a:ext cx="9047285" cy="1071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457">
                  <a:extLst>
                    <a:ext uri="{9D8B030D-6E8A-4147-A177-3AD203B41FA5}">
                      <a16:colId xmlns:a16="http://schemas.microsoft.com/office/drawing/2014/main" val="81192755"/>
                    </a:ext>
                  </a:extLst>
                </a:gridCol>
                <a:gridCol w="1809457">
                  <a:extLst>
                    <a:ext uri="{9D8B030D-6E8A-4147-A177-3AD203B41FA5}">
                      <a16:colId xmlns:a16="http://schemas.microsoft.com/office/drawing/2014/main" val="504329046"/>
                    </a:ext>
                  </a:extLst>
                </a:gridCol>
                <a:gridCol w="1809457">
                  <a:extLst>
                    <a:ext uri="{9D8B030D-6E8A-4147-A177-3AD203B41FA5}">
                      <a16:colId xmlns:a16="http://schemas.microsoft.com/office/drawing/2014/main" val="1751723125"/>
                    </a:ext>
                  </a:extLst>
                </a:gridCol>
                <a:gridCol w="1809457">
                  <a:extLst>
                    <a:ext uri="{9D8B030D-6E8A-4147-A177-3AD203B41FA5}">
                      <a16:colId xmlns:a16="http://schemas.microsoft.com/office/drawing/2014/main" val="1618342003"/>
                    </a:ext>
                  </a:extLst>
                </a:gridCol>
                <a:gridCol w="1809457">
                  <a:extLst>
                    <a:ext uri="{9D8B030D-6E8A-4147-A177-3AD203B41FA5}">
                      <a16:colId xmlns:a16="http://schemas.microsoft.com/office/drawing/2014/main" val="2184027999"/>
                    </a:ext>
                  </a:extLst>
                </a:gridCol>
              </a:tblGrid>
              <a:tr h="695891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GEMENS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GROUPE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2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3-5 ANS 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62449"/>
                  </a:ext>
                </a:extLst>
              </a:tr>
              <a:tr h="646402">
                <a:tc gridSpan="5">
                  <a:txBody>
                    <a:bodyPr/>
                    <a:lstStyle/>
                    <a:p>
                      <a:pPr algn="l"/>
                      <a:r>
                        <a:rPr lang="fr-FR" sz="1800" b="1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THEME : Conte de fée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621551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Lundi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5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Mardi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6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Mercredi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7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Jeudi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8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Vendredi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9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45299"/>
                  </a:ext>
                </a:extLst>
              </a:tr>
              <a:tr h="878719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Attrape tes rêves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6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Mets la main à la pâte ; les cookies de la sorcière !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SORTIE </a:t>
                      </a:r>
                    </a:p>
                    <a:p>
                      <a:pPr algn="ctr"/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Miripili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 l’île aux pirates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Les contes en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Kamishibaï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Jeu sportif : </a:t>
                      </a:r>
                    </a:p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Transforme les copains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279715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marL="0" marR="0" lvl="0" indent="0" algn="ctr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sng" dirty="0" err="1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Act</a:t>
                      </a:r>
                      <a:r>
                        <a:rPr lang="fr-FR" sz="1200" b="0" u="sng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 manuelle </a:t>
                      </a:r>
                      <a:r>
                        <a:rPr lang="fr-FR" sz="1800" b="0" u="sng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</a:rPr>
                        <a:t>Votre arc-en-ciel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Ta potion magique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ea typeface="BatangChe" panose="020B0503020000020004" pitchFamily="49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</a:rPr>
                        <a:t>Dragon; princesse; prince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</a:rPr>
                        <a:t>Chasse aux trésors :</a:t>
                      </a:r>
                      <a:br>
                        <a:rPr lang="fr-FR" sz="16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</a:rPr>
                      </a:br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</a:rPr>
                        <a:t>Attention aux loups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</a:rPr>
                        <a:t>!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716333"/>
                  </a:ext>
                </a:extLst>
              </a:tr>
              <a:tr h="641103">
                <a:tc gridSpan="5">
                  <a:txBody>
                    <a:bodyPr/>
                    <a:lstStyle/>
                    <a:p>
                      <a:pPr marL="0" marR="0" lvl="0" indent="0" algn="l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THEME : Les pays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3370914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Lundi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19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Mardi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 20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Mercredi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21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Jeudi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22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Vendredi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23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57640"/>
                  </a:ext>
                </a:extLst>
              </a:tr>
              <a:tr h="33684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ITALIE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ANGLETERRE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LAPONIE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MEXIQUE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TAHITI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152639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Ton masque de Venise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Pancakes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Ton p’tit Igloo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Chapeau du Mexique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Jupe de Tahiti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696759"/>
                  </a:ext>
                </a:extLst>
              </a:tr>
              <a:tr h="899732"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Lancer de pizzas !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sng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Jeu sportif : </a:t>
                      </a:r>
                    </a:p>
                    <a:p>
                      <a:pPr marL="0" marR="0" lvl="0" indent="0" algn="ctr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Duck Goose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Land art : Bonhomme de terre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Balade fleurie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Trouve le collier de fleurs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34405"/>
                  </a:ext>
                </a:extLst>
              </a:tr>
              <a:tr h="507780">
                <a:tc gridSpan="5">
                  <a:txBody>
                    <a:bodyPr/>
                    <a:lstStyle/>
                    <a:p>
                      <a:pPr marL="0" marR="0" lvl="0" indent="0" algn="l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THEME : Sensoriel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968898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Lundi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26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Mardi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 27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Mercredi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28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Jeudi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29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533135"/>
                  </a:ext>
                </a:extLst>
              </a:tr>
              <a:tr h="854932"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Ta bouteille sensorielle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Ton animal sensoriel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9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Illusion d’optique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Billes d’eau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9847"/>
                  </a:ext>
                </a:extLst>
              </a:tr>
              <a:tr h="85010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Ecoute et devine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Ecoute et ne bouge plus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err="1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Ventriglisse</a:t>
                      </a:r>
                      <a:endParaRPr lang="fr-FR" b="0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20189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DBE27FC7-B81A-9F5A-9E96-B65677B7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725" y="-123705"/>
            <a:ext cx="1694835" cy="17801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F086389-7E68-1762-29DD-61D10968A129}"/>
              </a:ext>
            </a:extLst>
          </p:cNvPr>
          <p:cNvSpPr txBox="1"/>
          <p:nvPr/>
        </p:nvSpPr>
        <p:spPr>
          <a:xfrm>
            <a:off x="3724200" y="128533"/>
            <a:ext cx="38547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Gémens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Accueil de loisirs multisite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C8CBCE-4B5B-6D50-3191-71157277E2E4}"/>
              </a:ext>
            </a:extLst>
          </p:cNvPr>
          <p:cNvSpPr/>
          <p:nvPr/>
        </p:nvSpPr>
        <p:spPr>
          <a:xfrm>
            <a:off x="276957" y="20784"/>
            <a:ext cx="3302168" cy="1144790"/>
          </a:xfrm>
          <a:prstGeom prst="rect">
            <a:avLst/>
          </a:prstGeom>
          <a:gradFill>
            <a:gsLst>
              <a:gs pos="0">
                <a:schemeClr val="bg1">
                  <a:alpha val="60000"/>
                  <a:lumMod val="72000"/>
                  <a:lumOff val="28000"/>
                </a:schemeClr>
              </a:gs>
              <a:gs pos="44829">
                <a:srgbClr val="D1DFF5"/>
              </a:gs>
              <a:gs pos="39999">
                <a:srgbClr val="D1DFF5"/>
              </a:gs>
              <a:gs pos="70000">
                <a:srgbClr val="D1DFF5"/>
              </a:gs>
              <a:gs pos="100000">
                <a:srgbClr val="D1DFF5"/>
              </a:gs>
            </a:gsLst>
            <a:lin ang="27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1800" b="1" i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ANIMATEURS :</a:t>
            </a:r>
          </a:p>
          <a:p>
            <a:pPr algn="ctr"/>
            <a:r>
              <a:rPr lang="fr-F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Alix ; </a:t>
            </a:r>
            <a:r>
              <a:rPr lang="fr-FR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Lilou</a:t>
            </a:r>
            <a:r>
              <a:rPr lang="fr-F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; Maxence; Chloé ; Loan ; Solène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8582BD-3F66-2BD7-0660-85EB87D48431}"/>
              </a:ext>
            </a:extLst>
          </p:cNvPr>
          <p:cNvSpPr/>
          <p:nvPr/>
        </p:nvSpPr>
        <p:spPr>
          <a:xfrm>
            <a:off x="4131732" y="11406732"/>
            <a:ext cx="1337733" cy="38600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FETE DE L’ETE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B92702A-87C1-0259-6E22-F37A36EA52DE}"/>
              </a:ext>
            </a:extLst>
          </p:cNvPr>
          <p:cNvSpPr txBox="1"/>
          <p:nvPr/>
        </p:nvSpPr>
        <p:spPr>
          <a:xfrm rot="16200000">
            <a:off x="-2396883" y="4503839"/>
            <a:ext cx="50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rgbClr val="FF0000"/>
                </a:solidFill>
              </a:rPr>
              <a:t>RAPPEL : LE PROGRAMME EST SUCEPTIBLE D’ÊTRE MODIFIÉ</a:t>
            </a:r>
          </a:p>
        </p:txBody>
      </p:sp>
    </p:spTree>
    <p:extLst>
      <p:ext uri="{BB962C8B-B14F-4D97-AF65-F5344CB8AC3E}">
        <p14:creationId xmlns:p14="http://schemas.microsoft.com/office/powerpoint/2010/main" val="127660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3F4B6DE-31A5-138E-34F8-590A5939D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369988"/>
              </p:ext>
            </p:extLst>
          </p:nvPr>
        </p:nvGraphicFramePr>
        <p:xfrm>
          <a:off x="276957" y="1617767"/>
          <a:ext cx="9047285" cy="1025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457">
                  <a:extLst>
                    <a:ext uri="{9D8B030D-6E8A-4147-A177-3AD203B41FA5}">
                      <a16:colId xmlns:a16="http://schemas.microsoft.com/office/drawing/2014/main" val="81192755"/>
                    </a:ext>
                  </a:extLst>
                </a:gridCol>
                <a:gridCol w="1809457">
                  <a:extLst>
                    <a:ext uri="{9D8B030D-6E8A-4147-A177-3AD203B41FA5}">
                      <a16:colId xmlns:a16="http://schemas.microsoft.com/office/drawing/2014/main" val="504329046"/>
                    </a:ext>
                  </a:extLst>
                </a:gridCol>
                <a:gridCol w="1809457">
                  <a:extLst>
                    <a:ext uri="{9D8B030D-6E8A-4147-A177-3AD203B41FA5}">
                      <a16:colId xmlns:a16="http://schemas.microsoft.com/office/drawing/2014/main" val="1751723125"/>
                    </a:ext>
                  </a:extLst>
                </a:gridCol>
                <a:gridCol w="1809457">
                  <a:extLst>
                    <a:ext uri="{9D8B030D-6E8A-4147-A177-3AD203B41FA5}">
                      <a16:colId xmlns:a16="http://schemas.microsoft.com/office/drawing/2014/main" val="1618342003"/>
                    </a:ext>
                  </a:extLst>
                </a:gridCol>
                <a:gridCol w="1809457">
                  <a:extLst>
                    <a:ext uri="{9D8B030D-6E8A-4147-A177-3AD203B41FA5}">
                      <a16:colId xmlns:a16="http://schemas.microsoft.com/office/drawing/2014/main" val="2184027999"/>
                    </a:ext>
                  </a:extLst>
                </a:gridCol>
              </a:tblGrid>
              <a:tr h="695891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GEMENS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GROUPE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2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6-7 ANS 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62449"/>
                  </a:ext>
                </a:extLst>
              </a:tr>
              <a:tr h="683542">
                <a:tc gridSpan="5">
                  <a:txBody>
                    <a:bodyPr/>
                    <a:lstStyle/>
                    <a:p>
                      <a:pPr algn="l"/>
                      <a:r>
                        <a:rPr lang="fr-FR" sz="1800" b="1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THEME : C’est les vacances, relax’ !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621551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Lundi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5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Mardi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6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Mercredi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7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Jeudi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8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Vendredi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9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45299"/>
                  </a:ext>
                </a:extLst>
              </a:tr>
              <a:tr h="878719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Bienvenue à Gémens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2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Jeux d’eau 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Ça glisse pour toi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SORTIE</a:t>
                      </a:r>
                    </a:p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Lac de st Quentin Fallavier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Animaux glacés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Vendredi c’est toi qui choisis !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279715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Jeux d’eau :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</a:rPr>
                        <a:t>Attention ça mouille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2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Jeux d’eau 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:</a:t>
                      </a:r>
                      <a:br>
                        <a:rPr lang="fr-FR" sz="18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1800" b="0" kern="1200" dirty="0" err="1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Splashhhh</a:t>
                      </a:r>
                      <a:endParaRPr lang="fr-FR" sz="1800" b="0" kern="12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ea typeface="BatangChe" panose="020B0503020000020004" pitchFamily="49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</a:rPr>
                        <a:t>Qui vise le mieux ?!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ea typeface="BatangChe" panose="020B0503020000020004" pitchFamily="49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716333"/>
                  </a:ext>
                </a:extLst>
              </a:tr>
              <a:tr h="589753">
                <a:tc gridSpan="5">
                  <a:txBody>
                    <a:bodyPr/>
                    <a:lstStyle/>
                    <a:p>
                      <a:pPr marL="0" marR="0" lvl="0" indent="0" algn="l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THEME : C’est les vacances, relax’ !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3370914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Lundi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19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Mardi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 20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Mercredi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21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Jeudi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22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Vendredi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23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57640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Qui suis-je 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Ton sorbet fraise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SORTIE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Loupy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park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Evite la balle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Vendredi c’est toi qui choisis !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696759"/>
                  </a:ext>
                </a:extLst>
              </a:tr>
              <a:tr h="899732"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2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Jeu sportif :</a:t>
                      </a:r>
                      <a:br>
                        <a:rPr lang="fr-FR" sz="18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Relais à piège !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Fait ta balle anti-stress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80060" rtl="0" eaLnBrk="1" latinLnBrk="0" hangingPunct="1"/>
                      <a:endParaRPr lang="fr-FR" sz="1800" b="1" kern="1200" dirty="0">
                        <a:solidFill>
                          <a:schemeClr val="dk1"/>
                        </a:solidFill>
                        <a:latin typeface="Arial Nova" panose="020B0504020202020204" pitchFamily="34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2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Jeux d’eau : </a:t>
                      </a:r>
                      <a:br>
                        <a:rPr lang="fr-FR" sz="18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</a:br>
                      <a:r>
                        <a:rPr lang="fr-FR" sz="1800" b="0" u="none" kern="1200" dirty="0" err="1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Splash</a:t>
                      </a:r>
                      <a:r>
                        <a:rPr lang="fr-FR" sz="1800" b="0" u="none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 cache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80060" rtl="0" eaLnBrk="1" latinLnBrk="0" hangingPunct="1"/>
                      <a:endParaRPr lang="fr-FR" sz="1800" b="1" kern="1200" dirty="0">
                        <a:solidFill>
                          <a:schemeClr val="dk1"/>
                        </a:solidFill>
                        <a:latin typeface="Arial Nova" panose="020B0504020202020204" pitchFamily="34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34405"/>
                  </a:ext>
                </a:extLst>
              </a:tr>
              <a:tr h="687273">
                <a:tc gridSpan="5">
                  <a:txBody>
                    <a:bodyPr/>
                    <a:lstStyle/>
                    <a:p>
                      <a:pPr marL="0" marR="0" lvl="0" indent="0" algn="l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THEME : C’est les vacances, relax’ !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968898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Lundi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26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Mardi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 27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Mercredi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28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Jeudi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29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533135"/>
                  </a:ext>
                </a:extLst>
              </a:tr>
              <a:tr h="854932"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Invente ton </a:t>
                      </a:r>
                      <a:r>
                        <a:rPr lang="fr-FR" b="0" dirty="0" err="1"/>
                        <a:t>para’parcours</a:t>
                      </a:r>
                      <a:endParaRPr lang="fr-FR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SORTIE</a:t>
                      </a:r>
                    </a:p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Lac de st Quentin Fallavier</a:t>
                      </a:r>
                      <a:endParaRPr lang="fr-FR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80060" rtl="0" eaLnBrk="1" latinLnBrk="0" hangingPunct="1"/>
                      <a:endParaRPr lang="fr-FR" sz="189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Cookies party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9847"/>
                  </a:ext>
                </a:extLst>
              </a:tr>
              <a:tr h="85010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Qui sera le plus rapide 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80060" rtl="0" eaLnBrk="1" latinLnBrk="0" hangingPunct="1"/>
                      <a:endParaRPr lang="fr-FR" sz="1800" b="1" kern="1200" dirty="0">
                        <a:solidFill>
                          <a:schemeClr val="dk1"/>
                        </a:solidFill>
                        <a:latin typeface="Arial Nova" panose="020B0504020202020204" pitchFamily="34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Méga gouter !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20189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DBE27FC7-B81A-9F5A-9E96-B65677B7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725" y="-123705"/>
            <a:ext cx="1694835" cy="17801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F086389-7E68-1762-29DD-61D10968A129}"/>
              </a:ext>
            </a:extLst>
          </p:cNvPr>
          <p:cNvSpPr txBox="1"/>
          <p:nvPr/>
        </p:nvSpPr>
        <p:spPr>
          <a:xfrm>
            <a:off x="3724200" y="128533"/>
            <a:ext cx="38547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Gémens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Accueil de loisirs multisite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C8CBCE-4B5B-6D50-3191-71157277E2E4}"/>
              </a:ext>
            </a:extLst>
          </p:cNvPr>
          <p:cNvSpPr/>
          <p:nvPr/>
        </p:nvSpPr>
        <p:spPr>
          <a:xfrm>
            <a:off x="276957" y="193993"/>
            <a:ext cx="3302168" cy="1144790"/>
          </a:xfrm>
          <a:prstGeom prst="rect">
            <a:avLst/>
          </a:prstGeom>
          <a:gradFill>
            <a:gsLst>
              <a:gs pos="0">
                <a:schemeClr val="bg1">
                  <a:alpha val="60000"/>
                  <a:lumMod val="72000"/>
                  <a:lumOff val="28000"/>
                </a:schemeClr>
              </a:gs>
              <a:gs pos="44829">
                <a:srgbClr val="D1DFF5"/>
              </a:gs>
              <a:gs pos="39999">
                <a:srgbClr val="D1DFF5"/>
              </a:gs>
              <a:gs pos="70000">
                <a:srgbClr val="D1DFF5"/>
              </a:gs>
              <a:gs pos="100000">
                <a:srgbClr val="D1DFF5"/>
              </a:gs>
            </a:gsLst>
            <a:lin ang="27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800" b="1" i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ANIMATEURS :</a:t>
            </a:r>
          </a:p>
          <a:p>
            <a:pPr algn="ctr"/>
            <a:r>
              <a:rPr lang="fr-FR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Lamyaa</a:t>
            </a:r>
            <a:r>
              <a:rPr lang="fr-F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; Florian ; </a:t>
            </a:r>
            <a:r>
              <a:rPr lang="fr-FR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Naylah</a:t>
            </a:r>
            <a:r>
              <a:rPr lang="fr-F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8582BD-3F66-2BD7-0660-85EB87D48431}"/>
              </a:ext>
            </a:extLst>
          </p:cNvPr>
          <p:cNvSpPr/>
          <p:nvPr/>
        </p:nvSpPr>
        <p:spPr>
          <a:xfrm>
            <a:off x="4131732" y="10608746"/>
            <a:ext cx="1337733" cy="716836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FETE DE L’ETE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F5A47-0828-D02A-F561-CC12D1BC4F97}"/>
              </a:ext>
            </a:extLst>
          </p:cNvPr>
          <p:cNvSpPr/>
          <p:nvPr/>
        </p:nvSpPr>
        <p:spPr>
          <a:xfrm>
            <a:off x="5959402" y="8518918"/>
            <a:ext cx="1337733" cy="38600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Veillée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9C79CA-6BDA-FCAA-A2C0-F1C5FBBDB1B5}"/>
              </a:ext>
            </a:extLst>
          </p:cNvPr>
          <p:cNvSpPr txBox="1"/>
          <p:nvPr/>
        </p:nvSpPr>
        <p:spPr>
          <a:xfrm rot="16200000">
            <a:off x="-2396883" y="4503839"/>
            <a:ext cx="50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rgbClr val="FF0000"/>
                </a:solidFill>
              </a:rPr>
              <a:t>RAPPEL : LE PROGRAMME EST SUCEPTIBLE D’ÊTRE MODIFIÉ</a:t>
            </a:r>
          </a:p>
        </p:txBody>
      </p:sp>
    </p:spTree>
    <p:extLst>
      <p:ext uri="{BB962C8B-B14F-4D97-AF65-F5344CB8AC3E}">
        <p14:creationId xmlns:p14="http://schemas.microsoft.com/office/powerpoint/2010/main" val="241447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3F4B6DE-31A5-138E-34F8-590A5939D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725317"/>
              </p:ext>
            </p:extLst>
          </p:nvPr>
        </p:nvGraphicFramePr>
        <p:xfrm>
          <a:off x="276957" y="1617767"/>
          <a:ext cx="9019443" cy="1013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457">
                  <a:extLst>
                    <a:ext uri="{9D8B030D-6E8A-4147-A177-3AD203B41FA5}">
                      <a16:colId xmlns:a16="http://schemas.microsoft.com/office/drawing/2014/main" val="81192755"/>
                    </a:ext>
                  </a:extLst>
                </a:gridCol>
                <a:gridCol w="1809457">
                  <a:extLst>
                    <a:ext uri="{9D8B030D-6E8A-4147-A177-3AD203B41FA5}">
                      <a16:colId xmlns:a16="http://schemas.microsoft.com/office/drawing/2014/main" val="504329046"/>
                    </a:ext>
                  </a:extLst>
                </a:gridCol>
                <a:gridCol w="1809457">
                  <a:extLst>
                    <a:ext uri="{9D8B030D-6E8A-4147-A177-3AD203B41FA5}">
                      <a16:colId xmlns:a16="http://schemas.microsoft.com/office/drawing/2014/main" val="1751723125"/>
                    </a:ext>
                  </a:extLst>
                </a:gridCol>
                <a:gridCol w="1809457">
                  <a:extLst>
                    <a:ext uri="{9D8B030D-6E8A-4147-A177-3AD203B41FA5}">
                      <a16:colId xmlns:a16="http://schemas.microsoft.com/office/drawing/2014/main" val="1618342003"/>
                    </a:ext>
                  </a:extLst>
                </a:gridCol>
                <a:gridCol w="1781615">
                  <a:extLst>
                    <a:ext uri="{9D8B030D-6E8A-4147-A177-3AD203B41FA5}">
                      <a16:colId xmlns:a16="http://schemas.microsoft.com/office/drawing/2014/main" val="2184027999"/>
                    </a:ext>
                  </a:extLst>
                </a:gridCol>
              </a:tblGrid>
              <a:tr h="695891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GEMENS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GROUPE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2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8-10 ANS 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62449"/>
                  </a:ext>
                </a:extLst>
              </a:tr>
              <a:tr h="632742">
                <a:tc gridSpan="5">
                  <a:txBody>
                    <a:bodyPr/>
                    <a:lstStyle/>
                    <a:p>
                      <a:pPr algn="l"/>
                      <a:r>
                        <a:rPr lang="fr-FR" sz="1800" b="1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THEME : Les 4 éléments : la terre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621551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Lundi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5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Mardi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6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Mercredi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7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Jeudi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8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Vendredi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9 août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45299"/>
                  </a:ext>
                </a:extLst>
              </a:tr>
              <a:tr h="846942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On se connait 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sng" kern="1200" dirty="0" err="1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Act</a:t>
                      </a:r>
                      <a:r>
                        <a:rPr lang="fr-FR" sz="12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jardinage :</a:t>
                      </a:r>
                      <a:endParaRPr lang="fr-FR" sz="1800" b="0" kern="12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Je sème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SORTIE </a:t>
                      </a:r>
                    </a:p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Domaine des fauves</a:t>
                      </a:r>
                    </a:p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Avec le point jeunes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sng" kern="1200" dirty="0" err="1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Act</a:t>
                      </a:r>
                      <a:r>
                        <a:rPr lang="fr-FR" sz="12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manuelle</a:t>
                      </a:r>
                      <a:r>
                        <a:rPr lang="fr-FR" sz="18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Terre modèle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sng" kern="1200" dirty="0" err="1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Act</a:t>
                      </a:r>
                      <a:r>
                        <a:rPr lang="fr-FR" sz="12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manuelle :</a:t>
                      </a:r>
                      <a:endParaRPr lang="fr-FR" sz="1200" b="0" kern="12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Au cœur du volcan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279715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</a:rPr>
                        <a:t>Land art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Baladons-nous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ea typeface="BatangChe" panose="020B0503020000020004" pitchFamily="49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sng" kern="1200" dirty="0" err="1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Act</a:t>
                      </a:r>
                      <a:r>
                        <a:rPr lang="fr-FR" sz="12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jardinage :</a:t>
                      </a:r>
                      <a:endParaRPr lang="fr-FR" sz="1200" b="0" kern="12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</a:rPr>
                        <a:t>Glacier / Volcan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sng" kern="1200" dirty="0" err="1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Act</a:t>
                      </a:r>
                      <a:r>
                        <a:rPr lang="fr-FR" sz="1200" b="0" u="sng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bricolage :</a:t>
                      </a:r>
                    </a:p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Abrite les insectes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716333"/>
                  </a:ext>
                </a:extLst>
              </a:tr>
              <a:tr h="604597">
                <a:tc gridSpan="5">
                  <a:txBody>
                    <a:bodyPr/>
                    <a:lstStyle/>
                    <a:p>
                      <a:pPr marL="0" marR="0" lvl="0" indent="0" algn="l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THEME : Les 4 éléments : L’eau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3370914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Lundi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19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Mardi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 20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Mercredi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21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Jeudi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22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Vendredi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23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57640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Bulle de savon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200" b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 sportif :</a:t>
                      </a:r>
                      <a:b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chaloups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SORTIE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Baignade au lac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Ton moulin à eau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Chasse à l’eau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696759"/>
                  </a:ext>
                </a:extLst>
              </a:tr>
              <a:tr h="928568"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Course relais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200" b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Jeux d’eau :</a:t>
                      </a:r>
                      <a:br>
                        <a:rPr lang="fr-FR" sz="1800" b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Labyrinthe d’eau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80060" rtl="0" eaLnBrk="1" latinLnBrk="0" hangingPunct="1"/>
                      <a:endParaRPr lang="fr-FR" sz="1800" b="1" kern="1200" dirty="0">
                        <a:solidFill>
                          <a:schemeClr val="dk1"/>
                        </a:solidFill>
                        <a:latin typeface="Arial Nova" panose="020B0504020202020204" pitchFamily="34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200" b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 sportif :</a:t>
                      </a:r>
                      <a:br>
                        <a:rPr lang="fr-FR" sz="1800" b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La guerre du feu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BatangChe" panose="020B0503020000020004" pitchFamily="49" charset="-127"/>
                          <a:cs typeface="+mn-cs"/>
                        </a:rPr>
                        <a:t>Ventriglisse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Arial Nova" panose="020B0504020202020204" pitchFamily="34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34405"/>
                  </a:ext>
                </a:extLst>
              </a:tr>
              <a:tr h="641504">
                <a:tc gridSpan="5">
                  <a:txBody>
                    <a:bodyPr/>
                    <a:lstStyle/>
                    <a:p>
                      <a:pPr marL="0" marR="0" lvl="0" indent="0" algn="l" defTabSz="480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THEME : Les 4 éléments : L’air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968898"/>
                  </a:ext>
                </a:extLst>
              </a:tr>
              <a:tr h="815164"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Lundi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26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Mardi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 27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Mercredi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28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Jeudi </a:t>
                      </a:r>
                    </a:p>
                    <a:p>
                      <a:pPr marL="0" algn="ctr" defTabSz="48006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  <a:cs typeface="+mn-cs"/>
                        </a:rPr>
                        <a:t>29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août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F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latinLnBrk="0" hangingPunct="1"/>
                      <a:endParaRPr lang="fr-FR" sz="18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BatangChe" panose="020B0503020000020004" pitchFamily="49" charset="-127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533135"/>
                  </a:ext>
                </a:extLst>
              </a:tr>
              <a:tr h="852516"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Peinture à bulle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Ton moulin à vent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80060" rtl="0" eaLnBrk="1" latinLnBrk="0" hangingPunct="1"/>
                      <a:endParaRPr lang="fr-FR" sz="189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Nuage dans le bocal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9847"/>
                  </a:ext>
                </a:extLst>
              </a:tr>
              <a:tr h="85010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Cabane à oiseau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 sportif :</a:t>
                      </a:r>
                      <a:br>
                        <a:rPr lang="fr-FR" sz="2000" b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b="0" dirty="0"/>
                        <a:t>Le satellite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Comic Sans MS" panose="030F0702030302020204" pitchFamily="66" charset="0"/>
                          <a:ea typeface="BatangChe" panose="020B0503020000020004" pitchFamily="49" charset="-127"/>
                        </a:rPr>
                        <a:t>Jeux de stratégie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  <a:ea typeface="BatangChe" panose="020B0503020000020004" pitchFamily="49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20189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DBE27FC7-B81A-9F5A-9E96-B65677B7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725" y="-123705"/>
            <a:ext cx="1694835" cy="17801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F086389-7E68-1762-29DD-61D10968A129}"/>
              </a:ext>
            </a:extLst>
          </p:cNvPr>
          <p:cNvSpPr txBox="1"/>
          <p:nvPr/>
        </p:nvSpPr>
        <p:spPr>
          <a:xfrm>
            <a:off x="3724200" y="128533"/>
            <a:ext cx="38547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Gémens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Accueil de loisirs multisite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C8CBCE-4B5B-6D50-3191-71157277E2E4}"/>
              </a:ext>
            </a:extLst>
          </p:cNvPr>
          <p:cNvSpPr/>
          <p:nvPr/>
        </p:nvSpPr>
        <p:spPr>
          <a:xfrm>
            <a:off x="276957" y="197661"/>
            <a:ext cx="3302168" cy="1144790"/>
          </a:xfrm>
          <a:prstGeom prst="rect">
            <a:avLst/>
          </a:prstGeom>
          <a:gradFill>
            <a:gsLst>
              <a:gs pos="0">
                <a:schemeClr val="bg1">
                  <a:alpha val="60000"/>
                  <a:lumMod val="72000"/>
                  <a:lumOff val="28000"/>
                </a:schemeClr>
              </a:gs>
              <a:gs pos="44829">
                <a:srgbClr val="D1DFF5"/>
              </a:gs>
              <a:gs pos="39999">
                <a:srgbClr val="D1DFF5"/>
              </a:gs>
              <a:gs pos="70000">
                <a:srgbClr val="D1DFF5"/>
              </a:gs>
              <a:gs pos="100000">
                <a:srgbClr val="D1DFF5"/>
              </a:gs>
            </a:gsLst>
            <a:lin ang="27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800" b="1" i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ANIMATEURS :</a:t>
            </a:r>
          </a:p>
          <a:p>
            <a:pPr algn="ctr"/>
            <a:r>
              <a:rPr lang="fr-F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Lucie ; Clotilde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8582BD-3F66-2BD7-0660-85EB87D48431}"/>
              </a:ext>
            </a:extLst>
          </p:cNvPr>
          <p:cNvSpPr/>
          <p:nvPr/>
        </p:nvSpPr>
        <p:spPr>
          <a:xfrm>
            <a:off x="4131732" y="10466997"/>
            <a:ext cx="1337733" cy="716836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FETE DE L’ETE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70601E3-39EF-EDC5-1881-47B73D2953E4}"/>
              </a:ext>
            </a:extLst>
          </p:cNvPr>
          <p:cNvSpPr txBox="1"/>
          <p:nvPr/>
        </p:nvSpPr>
        <p:spPr>
          <a:xfrm rot="16200000">
            <a:off x="-2396883" y="4503839"/>
            <a:ext cx="50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rgbClr val="FF0000"/>
                </a:solidFill>
              </a:rPr>
              <a:t>RAPPEL : LE PROGRAMME EST SUCEPTIBLE D’ÊTRE MODIFIÉ</a:t>
            </a:r>
          </a:p>
        </p:txBody>
      </p:sp>
    </p:spTree>
    <p:extLst>
      <p:ext uri="{BB962C8B-B14F-4D97-AF65-F5344CB8AC3E}">
        <p14:creationId xmlns:p14="http://schemas.microsoft.com/office/powerpoint/2010/main" val="31938121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</TotalTime>
  <Words>813</Words>
  <Application>Microsoft Office PowerPoint</Application>
  <PresentationFormat>A3 (297 x 420 mm)</PresentationFormat>
  <Paragraphs>251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Arial Nova</vt:lpstr>
      <vt:lpstr>Bahnschrift Light SemiCondensed</vt:lpstr>
      <vt:lpstr>Berlin Sans FB</vt:lpstr>
      <vt:lpstr>Berlin Sans FB Demi</vt:lpstr>
      <vt:lpstr>Calibri</vt:lpstr>
      <vt:lpstr>Comic Sans MS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Service Animation</dc:creator>
  <cp:lastModifiedBy>Gemens</cp:lastModifiedBy>
  <cp:revision>11</cp:revision>
  <dcterms:created xsi:type="dcterms:W3CDTF">2024-05-14T08:32:16Z</dcterms:created>
  <dcterms:modified xsi:type="dcterms:W3CDTF">2024-05-22T05:53:19Z</dcterms:modified>
</cp:coreProperties>
</file>